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0" r:id="rId2"/>
    <p:sldId id="351" r:id="rId3"/>
    <p:sldId id="380" r:id="rId4"/>
    <p:sldId id="438" r:id="rId5"/>
    <p:sldId id="432" r:id="rId6"/>
    <p:sldId id="381" r:id="rId7"/>
    <p:sldId id="433" r:id="rId8"/>
    <p:sldId id="382" r:id="rId9"/>
    <p:sldId id="385" r:id="rId10"/>
    <p:sldId id="439" r:id="rId11"/>
    <p:sldId id="425" r:id="rId12"/>
    <p:sldId id="390" r:id="rId13"/>
    <p:sldId id="437" r:id="rId14"/>
    <p:sldId id="440" r:id="rId15"/>
    <p:sldId id="441" r:id="rId16"/>
    <p:sldId id="411" r:id="rId1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3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70" d="100"/>
          <a:sy n="70" d="100"/>
        </p:scale>
        <p:origin x="-72" y="984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16/6/2015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938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E7DE0-8F19-4B5C-A67E-AA7545FD72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5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5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AUDIT%20SIRIM%20ISO/AUDIT%20PENSIJILAN%20SEMULA%20QMS%202015/JADUAL%20AUDIT%20SIRIM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Fro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59"/>
          <p:cNvSpPr txBox="1">
            <a:spLocks noChangeArrowheads="1"/>
          </p:cNvSpPr>
          <p:nvPr/>
        </p:nvSpPr>
        <p:spPr bwMode="auto">
          <a:xfrm>
            <a:off x="348343" y="533399"/>
            <a:ext cx="8382000" cy="1384995"/>
          </a:xfrm>
          <a:prstGeom prst="rect">
            <a:avLst/>
          </a:prstGeom>
          <a:noFill/>
          <a:ln w="6350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PERSEDIAAN </a:t>
            </a:r>
            <a:endParaRPr lang="sv-SE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AUDIT PENSIJILAN SEMULA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SISTEM PENGURUSAN KUALITI</a:t>
            </a:r>
            <a:endParaRPr lang="sv-SE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2057400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JADUAL AUDIT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9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2057400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KEPERLUAN PTJ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7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16" name="Snip Single Corner Rectangle 15"/>
          <p:cNvSpPr/>
          <p:nvPr/>
        </p:nvSpPr>
        <p:spPr>
          <a:xfrm>
            <a:off x="1219200" y="381000"/>
            <a:ext cx="7162800" cy="761902"/>
          </a:xfrm>
          <a:prstGeom prst="snip1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KEPERLUAN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510" y="1113999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s-MY" sz="1800" b="0" dirty="0" smtClean="0">
                <a:solidFill>
                  <a:srgbClr val="000000"/>
                </a:solidFill>
                <a:cs typeface="+mn-cs"/>
              </a:rPr>
              <a:t>     </a:t>
            </a:r>
            <a:endParaRPr lang="ms-MY" sz="1800" b="0" dirty="0">
              <a:solidFill>
                <a:srgbClr val="000000"/>
              </a:solidFill>
              <a:cs typeface="+mn-cs"/>
            </a:endParaRPr>
          </a:p>
          <a:p>
            <a:pPr marL="514350" lvl="0" indent="-514350" algn="just">
              <a:buAutoNum type="arabicPeriod"/>
            </a:pPr>
            <a:r>
              <a:rPr lang="ms-MY" sz="2400" b="1" dirty="0" smtClean="0">
                <a:solidFill>
                  <a:schemeClr val="tx1"/>
                </a:solidFill>
                <a:ea typeface="Calibri"/>
              </a:rPr>
              <a:t>Kenderaan </a:t>
            </a:r>
          </a:p>
          <a:p>
            <a:pPr lvl="0" algn="just"/>
            <a:r>
              <a:rPr lang="ms-MY" sz="2400" dirty="0" smtClean="0">
                <a:ea typeface="Calibri"/>
              </a:rPr>
              <a:t>mohon </a:t>
            </a:r>
            <a:r>
              <a:rPr lang="ms-MY" sz="2400" dirty="0">
                <a:ea typeface="Calibri"/>
              </a:rPr>
              <a:t>email </a:t>
            </a:r>
            <a:r>
              <a:rPr lang="ms-MY" sz="2400" dirty="0" smtClean="0">
                <a:ea typeface="Calibri"/>
              </a:rPr>
              <a:t>kepada hafizd_hitam@upm.edu.my </a:t>
            </a:r>
            <a:r>
              <a:rPr lang="ms-MY" sz="2400" dirty="0">
                <a:ea typeface="Calibri"/>
              </a:rPr>
              <a:t>: </a:t>
            </a:r>
            <a:r>
              <a:rPr lang="ms-MY" sz="2400" dirty="0" smtClean="0">
                <a:ea typeface="Calibri"/>
              </a:rPr>
              <a:t>Nama Pemandu serta no h/p, No. Kenderaan, Jenis kenderaan</a:t>
            </a:r>
            <a:endParaRPr lang="ms-MY" sz="2400" b="0" dirty="0" smtClean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AutoNum type="arabicPeriod"/>
            </a:pPr>
            <a:endParaRPr lang="ms-MY" sz="2400" b="0" dirty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AutoNum type="arabicPeriod" startAt="2"/>
            </a:pPr>
            <a:r>
              <a:rPr lang="ms-MY" sz="2400" b="1" dirty="0" smtClean="0"/>
              <a:t>Pengiring</a:t>
            </a:r>
          </a:p>
          <a:p>
            <a:pPr lvl="0" algn="just"/>
            <a:r>
              <a:rPr lang="ms-MY" sz="2400" dirty="0"/>
              <a:t>mohon email kepada hafizd_hitam@upm.edu.my : Nama </a:t>
            </a:r>
            <a:r>
              <a:rPr lang="ms-MY" sz="2400" dirty="0" smtClean="0"/>
              <a:t>Pengiring </a:t>
            </a:r>
            <a:r>
              <a:rPr lang="ms-MY" sz="2400" dirty="0"/>
              <a:t>serta no </a:t>
            </a:r>
            <a:r>
              <a:rPr lang="ms-MY" sz="2400" dirty="0" smtClean="0"/>
              <a:t>h/p</a:t>
            </a:r>
            <a:endParaRPr lang="ms-MY" sz="2400" dirty="0"/>
          </a:p>
          <a:p>
            <a:pPr lvl="0" algn="just"/>
            <a:endParaRPr lang="ms-MY" sz="2400" b="1" dirty="0" smtClean="0"/>
          </a:p>
          <a:p>
            <a:pPr marL="514350" lvl="0" indent="-514350" algn="just">
              <a:buFont typeface="+mj-lt"/>
              <a:buAutoNum type="arabicPeriod" startAt="3"/>
            </a:pPr>
            <a:r>
              <a:rPr lang="ms-MY" sz="2400" b="1" dirty="0" smtClean="0"/>
              <a:t>Tempat </a:t>
            </a:r>
            <a:r>
              <a:rPr lang="ms-MY" sz="2400" b="1" dirty="0"/>
              <a:t>(Bilik mesyuarat etc)</a:t>
            </a:r>
          </a:p>
          <a:p>
            <a:pPr marL="514350" lvl="0" indent="-514350" algn="just">
              <a:buFont typeface="+mj-lt"/>
              <a:buAutoNum type="arabicPeriod" startAt="3"/>
            </a:pPr>
            <a:endParaRPr lang="ms-MY" sz="2400" b="1" dirty="0">
              <a:solidFill>
                <a:schemeClr val="tx1"/>
              </a:solidFill>
            </a:endParaRPr>
          </a:p>
          <a:p>
            <a:pPr marL="514350" lvl="0" indent="-514350" algn="just">
              <a:buFont typeface="+mj-lt"/>
              <a:buAutoNum type="arabicPeriod" startAt="3"/>
            </a:pPr>
            <a:r>
              <a:rPr lang="ms-MY" sz="2400" b="1" dirty="0" smtClean="0">
                <a:solidFill>
                  <a:schemeClr val="tx1"/>
                </a:solidFill>
              </a:rPr>
              <a:t>Keperluan komputer </a:t>
            </a:r>
          </a:p>
          <a:p>
            <a:pPr marL="514350" lvl="0" indent="-514350" algn="just">
              <a:buFont typeface="+mj-lt"/>
              <a:buAutoNum type="arabicPeriod" startAt="3"/>
            </a:pPr>
            <a:endParaRPr lang="ms-MY" sz="2400" b="1" dirty="0"/>
          </a:p>
          <a:p>
            <a:pPr lvl="0"/>
            <a:endParaRPr lang="ms-MY" sz="1800" b="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5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16" name="Snip Single Corner Rectangle 15"/>
          <p:cNvSpPr/>
          <p:nvPr/>
        </p:nvSpPr>
        <p:spPr>
          <a:xfrm>
            <a:off x="1219200" y="381000"/>
            <a:ext cx="7162800" cy="761902"/>
          </a:xfrm>
          <a:prstGeom prst="snip1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KESEDIAAN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510" y="761951"/>
            <a:ext cx="7620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s-MY" sz="1800" b="0" dirty="0" smtClean="0">
                <a:solidFill>
                  <a:srgbClr val="000000"/>
                </a:solidFill>
                <a:cs typeface="+mn-cs"/>
              </a:rPr>
              <a:t>     </a:t>
            </a:r>
            <a:endParaRPr lang="ms-MY" sz="1800" b="0" dirty="0">
              <a:solidFill>
                <a:srgbClr val="000000"/>
              </a:solidFill>
              <a:cs typeface="+mn-cs"/>
            </a:endParaRPr>
          </a:p>
          <a:p>
            <a:pPr lvl="0" algn="just"/>
            <a:endParaRPr lang="ms-MY" sz="2800" dirty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ms-MY" sz="2800" dirty="0" smtClean="0">
                <a:solidFill>
                  <a:srgbClr val="000000"/>
                </a:solidFill>
              </a:rPr>
              <a:t>Pastikan PTJ telah bersedia untuk diaudit dengan kesediaan dokumen, ruang yang kondusif dan kesediaan auditi</a:t>
            </a:r>
          </a:p>
          <a:p>
            <a:pPr marL="514350" lvl="0" indent="-514350" algn="just">
              <a:buFont typeface="+mj-lt"/>
              <a:buAutoNum type="arabicPeriod"/>
            </a:pPr>
            <a:endParaRPr lang="ms-MY" sz="2800" dirty="0">
              <a:solidFill>
                <a:srgbClr val="00000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ms-MY" sz="2800" dirty="0" smtClean="0">
                <a:solidFill>
                  <a:srgbClr val="000000"/>
                </a:solidFill>
              </a:rPr>
              <a:t>Pastikan auditi yang betul dan hadir semasa diperlukan</a:t>
            </a:r>
          </a:p>
          <a:p>
            <a:pPr marL="514350" lvl="0" indent="-514350" algn="just">
              <a:buFont typeface="+mj-lt"/>
              <a:buAutoNum type="arabicPeriod"/>
            </a:pPr>
            <a:endParaRPr lang="ms-MY" sz="2800" dirty="0">
              <a:solidFill>
                <a:srgbClr val="00000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ms-MY" sz="2800" dirty="0" smtClean="0">
                <a:solidFill>
                  <a:srgbClr val="000000"/>
                </a:solidFill>
              </a:rPr>
              <a:t>Pastikan makmal setiap PTJ bersedia pada tempoh yang ditetapkan (tidak berselerak, tidak berkunci, tidak kotor dan sebagainya)</a:t>
            </a:r>
          </a:p>
        </p:txBody>
      </p:sp>
    </p:spTree>
    <p:extLst>
      <p:ext uri="{BB962C8B-B14F-4D97-AF65-F5344CB8AC3E}">
        <p14:creationId xmlns:p14="http://schemas.microsoft.com/office/powerpoint/2010/main" val="385800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16" name="Snip Single Corner Rectangle 15"/>
          <p:cNvSpPr/>
          <p:nvPr/>
        </p:nvSpPr>
        <p:spPr>
          <a:xfrm>
            <a:off x="1219200" y="381000"/>
            <a:ext cx="7162800" cy="761902"/>
          </a:xfrm>
          <a:prstGeom prst="snip1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PENGIRING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744" y="13716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lphaLcPeriod"/>
            </a:pPr>
            <a:r>
              <a:rPr lang="ms-MY" sz="2000" dirty="0" smtClean="0">
                <a:solidFill>
                  <a:srgbClr val="000000"/>
                </a:solidFill>
              </a:rPr>
              <a:t>Bertanggungjawab </a:t>
            </a:r>
            <a:r>
              <a:rPr lang="ms-MY" sz="2000" dirty="0">
                <a:solidFill>
                  <a:srgbClr val="000000"/>
                </a:solidFill>
              </a:rPr>
              <a:t>mewakili PTJ membantu kepada Juruaudit </a:t>
            </a:r>
            <a:r>
              <a:rPr lang="ms-MY" sz="2000" dirty="0" smtClean="0">
                <a:solidFill>
                  <a:srgbClr val="000000"/>
                </a:solidFill>
              </a:rPr>
              <a:t>SIRIM</a:t>
            </a:r>
          </a:p>
          <a:p>
            <a:pPr marL="457200" lvl="0" indent="-457200">
              <a:buAutoNum type="alphaLcPeriod"/>
            </a:pPr>
            <a:r>
              <a:rPr lang="ms-MY" sz="2000" dirty="0" smtClean="0">
                <a:solidFill>
                  <a:srgbClr val="000000"/>
                </a:solidFill>
              </a:rPr>
              <a:t>Melaksanakan </a:t>
            </a:r>
            <a:r>
              <a:rPr lang="ms-MY" sz="2000" dirty="0">
                <a:solidFill>
                  <a:srgbClr val="000000"/>
                </a:solidFill>
              </a:rPr>
              <a:t>tugas Pegawai Pengiring sepanjang tempoh audit, iaitu:</a:t>
            </a:r>
          </a:p>
          <a:p>
            <a:pPr lvl="0"/>
            <a:endParaRPr lang="ms-MY" sz="2000" b="1" u="sng" dirty="0">
              <a:solidFill>
                <a:srgbClr val="000000"/>
              </a:solidFill>
            </a:endParaRPr>
          </a:p>
          <a:p>
            <a:pPr lvl="0"/>
            <a:r>
              <a:rPr lang="ms-MY" sz="2000" b="1" u="sng" dirty="0" smtClean="0">
                <a:solidFill>
                  <a:srgbClr val="000000"/>
                </a:solidFill>
              </a:rPr>
              <a:t>Menyambut </a:t>
            </a:r>
            <a:r>
              <a:rPr lang="ms-MY" sz="2000" b="1" u="sng" dirty="0">
                <a:solidFill>
                  <a:srgbClr val="000000"/>
                </a:solidFill>
              </a:rPr>
              <a:t>kedatangan Juruaudit di lokasi berikut :</a:t>
            </a:r>
          </a:p>
          <a:p>
            <a:pPr lvl="0"/>
            <a:endParaRPr lang="ms-MY" sz="2000" dirty="0">
              <a:solidFill>
                <a:srgbClr val="000000"/>
              </a:solidFill>
            </a:endParaRPr>
          </a:p>
          <a:p>
            <a:pPr marL="514350" lvl="0" indent="-514350">
              <a:buAutoNum type="romanLcPeriod"/>
            </a:pPr>
            <a:r>
              <a:rPr lang="ms-MY" sz="2000" dirty="0" smtClean="0">
                <a:solidFill>
                  <a:srgbClr val="000000"/>
                </a:solidFill>
              </a:rPr>
              <a:t>Foyer </a:t>
            </a:r>
            <a:r>
              <a:rPr lang="ms-MY" sz="2000" dirty="0">
                <a:solidFill>
                  <a:srgbClr val="000000"/>
                </a:solidFill>
              </a:rPr>
              <a:t>Bangunan Pentadbiran sekiranya PTJ tuan/puan merupakan PTJ pertama diaudit bagi sesi pagi</a:t>
            </a:r>
            <a:r>
              <a:rPr lang="ms-MY" sz="2000" dirty="0" smtClean="0">
                <a:solidFill>
                  <a:srgbClr val="000000"/>
                </a:solidFill>
              </a:rPr>
              <a:t>. Hari Pertama hendaklah dijemput pada waktu pagi di Dewan Auditorium, Bangunan Canselori Putra. </a:t>
            </a:r>
            <a:endParaRPr lang="ms-MY" sz="2000" dirty="0">
              <a:solidFill>
                <a:srgbClr val="000000"/>
              </a:solidFill>
            </a:endParaRPr>
          </a:p>
          <a:p>
            <a:pPr marL="514350" lvl="0" indent="-514350">
              <a:buAutoNum type="romanLcPeriod"/>
            </a:pPr>
            <a:r>
              <a:rPr lang="ms-MY" sz="2000" dirty="0" smtClean="0">
                <a:solidFill>
                  <a:srgbClr val="000000"/>
                </a:solidFill>
              </a:rPr>
              <a:t>Bilik </a:t>
            </a:r>
            <a:r>
              <a:rPr lang="ms-MY" sz="2000" dirty="0">
                <a:solidFill>
                  <a:srgbClr val="000000"/>
                </a:solidFill>
              </a:rPr>
              <a:t>Lembaga sekiranya PTJ tuan/puan merupakan PTJ pertama diaudit bagi sesi petang. </a:t>
            </a:r>
            <a:endParaRPr lang="ms-MY" sz="2000" dirty="0" smtClean="0">
              <a:solidFill>
                <a:srgbClr val="000000"/>
              </a:solidFill>
            </a:endParaRPr>
          </a:p>
          <a:p>
            <a:pPr marL="514350" lvl="0" indent="-514350">
              <a:buAutoNum type="romanLcPeriod"/>
            </a:pPr>
            <a:r>
              <a:rPr lang="ms-MY" sz="2000" dirty="0" smtClean="0">
                <a:solidFill>
                  <a:srgbClr val="000000"/>
                </a:solidFill>
              </a:rPr>
              <a:t>Di </a:t>
            </a:r>
            <a:r>
              <a:rPr lang="ms-MY" sz="2000" dirty="0">
                <a:solidFill>
                  <a:srgbClr val="000000"/>
                </a:solidFill>
              </a:rPr>
              <a:t>PTJ masing-masing sekiranya auditor mengaudit PTJ lain sebelum PTJ tuan/puan.</a:t>
            </a:r>
          </a:p>
        </p:txBody>
      </p:sp>
    </p:spTree>
    <p:extLst>
      <p:ext uri="{BB962C8B-B14F-4D97-AF65-F5344CB8AC3E}">
        <p14:creationId xmlns:p14="http://schemas.microsoft.com/office/powerpoint/2010/main" val="3672769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16" name="Snip Single Corner Rectangle 15"/>
          <p:cNvSpPr/>
          <p:nvPr/>
        </p:nvSpPr>
        <p:spPr>
          <a:xfrm>
            <a:off x="1219200" y="381000"/>
            <a:ext cx="7162800" cy="761902"/>
          </a:xfrm>
          <a:prstGeom prst="snip1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PENGIRING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744" y="13716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s-MY" sz="2400" b="1" u="sng" dirty="0">
                <a:solidFill>
                  <a:srgbClr val="000000"/>
                </a:solidFill>
              </a:rPr>
              <a:t>Menghantar Juruaudit ke lokasi audit seterusnya:</a:t>
            </a:r>
          </a:p>
          <a:p>
            <a:pPr lvl="0"/>
            <a:endParaRPr lang="ms-MY" sz="2400" dirty="0" smtClean="0">
              <a:solidFill>
                <a:srgbClr val="000000"/>
              </a:solidFill>
            </a:endParaRPr>
          </a:p>
          <a:p>
            <a:pPr marL="514350" lvl="0" indent="-514350" algn="just">
              <a:buAutoNum type="romanLcPeriod"/>
            </a:pPr>
            <a:r>
              <a:rPr lang="ms-MY" sz="2400" dirty="0" smtClean="0">
                <a:solidFill>
                  <a:srgbClr val="000000"/>
                </a:solidFill>
              </a:rPr>
              <a:t>Ke </a:t>
            </a:r>
            <a:r>
              <a:rPr lang="ms-MY" sz="2400" dirty="0">
                <a:solidFill>
                  <a:srgbClr val="000000"/>
                </a:solidFill>
              </a:rPr>
              <a:t>PTJ seterusnya selepas auditor mengaudit PTJ </a:t>
            </a:r>
            <a:r>
              <a:rPr lang="ms-MY" sz="2400" dirty="0" smtClean="0">
                <a:solidFill>
                  <a:srgbClr val="000000"/>
                </a:solidFill>
              </a:rPr>
              <a:t>tuan/puan.</a:t>
            </a:r>
          </a:p>
          <a:p>
            <a:pPr marL="514350" lvl="0" indent="-514350" algn="just">
              <a:buAutoNum type="romanLcPeriod"/>
            </a:pPr>
            <a:endParaRPr lang="ms-MY" sz="2400" dirty="0">
              <a:solidFill>
                <a:srgbClr val="000000"/>
              </a:solidFill>
            </a:endParaRPr>
          </a:p>
          <a:p>
            <a:pPr marL="514350" lvl="0" indent="-514350" algn="just">
              <a:buAutoNum type="romanLcPeriod"/>
            </a:pPr>
            <a:r>
              <a:rPr lang="ms-MY" sz="2400" dirty="0" smtClean="0">
                <a:solidFill>
                  <a:srgbClr val="000000"/>
                </a:solidFill>
              </a:rPr>
              <a:t>Ke </a:t>
            </a:r>
            <a:r>
              <a:rPr lang="ms-MY" sz="2400" dirty="0">
                <a:solidFill>
                  <a:srgbClr val="000000"/>
                </a:solidFill>
              </a:rPr>
              <a:t>Bilik Lembaga sekiranya PTJ tuan/puan merupakan PTJ terakhir diaudit pada hari berkenaan</a:t>
            </a:r>
            <a:r>
              <a:rPr lang="ms-MY" sz="2400" dirty="0" smtClean="0">
                <a:solidFill>
                  <a:srgbClr val="000000"/>
                </a:solidFill>
              </a:rPr>
              <a:t>.</a:t>
            </a:r>
          </a:p>
          <a:p>
            <a:pPr lvl="0" algn="just"/>
            <a:endParaRPr lang="ms-MY" sz="2400" dirty="0">
              <a:solidFill>
                <a:srgbClr val="000000"/>
              </a:solidFill>
            </a:endParaRPr>
          </a:p>
          <a:p>
            <a:pPr marL="457200" lvl="0" indent="-457200" algn="just">
              <a:buAutoNum type="alphaLcPeriod" startAt="3"/>
            </a:pPr>
            <a:r>
              <a:rPr lang="ms-MY" sz="2400" dirty="0" smtClean="0">
                <a:solidFill>
                  <a:srgbClr val="000000"/>
                </a:solidFill>
              </a:rPr>
              <a:t>Mengambil </a:t>
            </a:r>
            <a:r>
              <a:rPr lang="ms-MY" sz="2400" dirty="0">
                <a:solidFill>
                  <a:srgbClr val="000000"/>
                </a:solidFill>
              </a:rPr>
              <a:t>catatan penting terutama maklumbalas Juruaudit secara teguran untuk tindakan segera PTJ</a:t>
            </a:r>
            <a:r>
              <a:rPr lang="ms-MY" sz="2400" dirty="0" smtClean="0">
                <a:solidFill>
                  <a:srgbClr val="000000"/>
                </a:solidFill>
              </a:rPr>
              <a:t>.</a:t>
            </a:r>
          </a:p>
          <a:p>
            <a:pPr lvl="0" algn="just"/>
            <a:endParaRPr lang="ms-MY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11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19200" y="4855351"/>
            <a:ext cx="2412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 rot="20227579">
            <a:off x="696664" y="4424991"/>
            <a:ext cx="435472" cy="5360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00000">
              <a:alpha val="16078"/>
            </a:srgbClr>
          </a:soli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286000"/>
            <a:ext cx="3200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C00000"/>
                </a:solidFill>
              </a:rPr>
              <a:t>SEKIAN</a:t>
            </a:r>
            <a:endParaRPr lang="en-US" sz="4800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3200400"/>
            <a:ext cx="25146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C00000"/>
                </a:solidFill>
              </a:rPr>
              <a:t>TERIMA</a:t>
            </a:r>
            <a:endParaRPr lang="en-US" sz="4800" i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3200400"/>
            <a:ext cx="2590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C00000"/>
                </a:solidFill>
              </a:rPr>
              <a:t>KASIH</a:t>
            </a:r>
            <a:endParaRPr lang="en-US" sz="4800" i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2057400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MAKLUMAT AUDIT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14422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s-MY" sz="2800" b="0" dirty="0" smtClean="0">
                <a:solidFill>
                  <a:srgbClr val="000000"/>
                </a:solidFill>
                <a:cs typeface="+mn-cs"/>
              </a:rPr>
              <a:t>     </a:t>
            </a:r>
            <a:endParaRPr lang="ms-MY" sz="2800" b="0" dirty="0">
              <a:solidFill>
                <a:srgbClr val="000000"/>
              </a:solidFill>
              <a:cs typeface="+mn-cs"/>
            </a:endParaRPr>
          </a:p>
          <a:p>
            <a:pPr marL="514350" indent="-514350" algn="just">
              <a:buFontTx/>
              <a:buAutoNum type="arabicPeriod"/>
            </a:pPr>
            <a:r>
              <a:rPr lang="ms-MY" sz="2800" b="0" dirty="0" smtClean="0">
                <a:solidFill>
                  <a:srgbClr val="000000"/>
                </a:solidFill>
                <a:cs typeface="+mn-cs"/>
              </a:rPr>
              <a:t>Menentukan </a:t>
            </a:r>
            <a:r>
              <a:rPr lang="ms-MY" sz="2800" dirty="0" smtClean="0"/>
              <a:t>pematuhan </a:t>
            </a:r>
            <a:r>
              <a:rPr lang="ms-MY" sz="2800" dirty="0"/>
              <a:t>berterusan dan keberkesanan sistem pengurusan </a:t>
            </a:r>
            <a:r>
              <a:rPr lang="ms-MY" sz="2800" dirty="0" smtClean="0"/>
              <a:t>secara keseluruhan berdasarkan </a:t>
            </a:r>
            <a:r>
              <a:rPr lang="ms-MY" sz="2800" dirty="0"/>
              <a:t>perubahan dalaman dan luaran </a:t>
            </a:r>
            <a:r>
              <a:rPr lang="ms-MY" sz="2800" dirty="0" smtClean="0"/>
              <a:t>serta </a:t>
            </a:r>
            <a:r>
              <a:rPr lang="ms-MY" sz="2800" dirty="0"/>
              <a:t>relevensi dan kesesuaian bagi skop pensijilan</a:t>
            </a:r>
            <a:r>
              <a:rPr lang="ms-MY" sz="2800" dirty="0" smtClean="0"/>
              <a:t>.</a:t>
            </a:r>
          </a:p>
          <a:p>
            <a:pPr marL="514350" indent="-514350" algn="just">
              <a:buFontTx/>
              <a:buAutoNum type="arabicPeriod"/>
            </a:pPr>
            <a:endParaRPr lang="ms-MY" sz="2800" b="0" dirty="0">
              <a:solidFill>
                <a:srgbClr val="000000"/>
              </a:solidFill>
              <a:cs typeface="+mn-cs"/>
            </a:endParaRPr>
          </a:p>
          <a:p>
            <a:pPr marL="514350" indent="-514350" algn="just">
              <a:buFontTx/>
              <a:buAutoNum type="arabicPeriod"/>
            </a:pPr>
            <a:r>
              <a:rPr lang="ms-MY" sz="2800" dirty="0" smtClean="0">
                <a:solidFill>
                  <a:srgbClr val="000000"/>
                </a:solidFill>
              </a:rPr>
              <a:t>Menentukan </a:t>
            </a:r>
            <a:r>
              <a:rPr lang="ms-MY" sz="2800" dirty="0">
                <a:solidFill>
                  <a:srgbClr val="000000"/>
                </a:solidFill>
              </a:rPr>
              <a:t>komitmen organisasi </a:t>
            </a:r>
            <a:r>
              <a:rPr lang="ms-MY" sz="2800" dirty="0" smtClean="0">
                <a:solidFill>
                  <a:srgbClr val="000000"/>
                </a:solidFill>
              </a:rPr>
              <a:t>bagi </a:t>
            </a:r>
            <a:r>
              <a:rPr lang="ms-MY" sz="2800" dirty="0">
                <a:solidFill>
                  <a:srgbClr val="000000"/>
                </a:solidFill>
              </a:rPr>
              <a:t>mengekalkan keberkesanan </a:t>
            </a:r>
            <a:r>
              <a:rPr lang="ms-MY" sz="2800" dirty="0" smtClean="0">
                <a:solidFill>
                  <a:srgbClr val="000000"/>
                </a:solidFill>
              </a:rPr>
              <a:t>dan peningkatan </a:t>
            </a:r>
            <a:r>
              <a:rPr lang="ms-MY" sz="2800" dirty="0">
                <a:solidFill>
                  <a:srgbClr val="000000"/>
                </a:solidFill>
              </a:rPr>
              <a:t>sistem pengurusan untuk meningkatkan prestasi keseluruhan</a:t>
            </a:r>
            <a:r>
              <a:rPr lang="ms-MY" sz="2800" dirty="0" smtClean="0">
                <a:solidFill>
                  <a:srgbClr val="000000"/>
                </a:solidFill>
              </a:rPr>
              <a:t>.</a:t>
            </a:r>
            <a:endParaRPr lang="ms-MY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37530"/>
            <a:ext cx="6934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OBJEKTIF AUDIT</a:t>
            </a:r>
            <a:endParaRPr lang="ms-MY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14422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v-SE" sz="2800" dirty="0" smtClean="0">
              <a:solidFill>
                <a:srgbClr val="000000"/>
              </a:solidFill>
            </a:endParaRPr>
          </a:p>
          <a:p>
            <a:pPr marL="514350" lvl="0" indent="-514350" algn="just">
              <a:buFont typeface="+mj-lt"/>
              <a:buAutoNum type="arabicPeriod" startAt="3"/>
            </a:pPr>
            <a:r>
              <a:rPr lang="sv-SE" sz="2800" dirty="0" smtClean="0">
                <a:solidFill>
                  <a:srgbClr val="000000"/>
                </a:solidFill>
              </a:rPr>
              <a:t>Menentukan </a:t>
            </a:r>
            <a:r>
              <a:rPr lang="sv-SE" sz="2800" dirty="0">
                <a:solidFill>
                  <a:srgbClr val="000000"/>
                </a:solidFill>
              </a:rPr>
              <a:t>sama ada operasi sistem pengurusan yang diperakui menyumbang </a:t>
            </a:r>
            <a:r>
              <a:rPr lang="sv-SE" sz="2800" dirty="0" smtClean="0">
                <a:solidFill>
                  <a:srgbClr val="000000"/>
                </a:solidFill>
              </a:rPr>
              <a:t>kepada pencapaian </a:t>
            </a:r>
            <a:r>
              <a:rPr lang="sv-SE" sz="2800" dirty="0">
                <a:solidFill>
                  <a:srgbClr val="000000"/>
                </a:solidFill>
              </a:rPr>
              <a:t>dasar dan objektif </a:t>
            </a:r>
            <a:r>
              <a:rPr lang="sv-SE" sz="2800" dirty="0" smtClean="0">
                <a:solidFill>
                  <a:srgbClr val="000000"/>
                </a:solidFill>
              </a:rPr>
              <a:t>organisasi</a:t>
            </a:r>
          </a:p>
          <a:p>
            <a:pPr marL="514350" lvl="0" indent="-514350" algn="just">
              <a:buFont typeface="+mj-lt"/>
              <a:buAutoNum type="arabicPeriod" startAt="3"/>
            </a:pPr>
            <a:endParaRPr lang="sv-SE" sz="2800" dirty="0">
              <a:solidFill>
                <a:srgbClr val="000000"/>
              </a:solidFill>
            </a:endParaRPr>
          </a:p>
          <a:p>
            <a:pPr marL="514350" lvl="0" indent="-514350" algn="just">
              <a:buFont typeface="+mj-lt"/>
              <a:buAutoNum type="arabicPeriod" startAt="3"/>
            </a:pPr>
            <a:r>
              <a:rPr lang="ms-MY" sz="2800" dirty="0" smtClean="0">
                <a:solidFill>
                  <a:srgbClr val="000000"/>
                </a:solidFill>
              </a:rPr>
              <a:t>Mengesahkan </a:t>
            </a:r>
            <a:r>
              <a:rPr lang="ms-MY" sz="2800" dirty="0">
                <a:solidFill>
                  <a:srgbClr val="000000"/>
                </a:solidFill>
              </a:rPr>
              <a:t>keberkesanan pelaksanaan tindakan pembetulan yang timbul daripada </a:t>
            </a:r>
            <a:r>
              <a:rPr lang="ms-MY" sz="2800" dirty="0" smtClean="0">
                <a:solidFill>
                  <a:srgbClr val="000000"/>
                </a:solidFill>
              </a:rPr>
              <a:t>penemuan audit </a:t>
            </a:r>
            <a:r>
              <a:rPr lang="ms-MY" sz="2800" dirty="0">
                <a:solidFill>
                  <a:srgbClr val="000000"/>
                </a:solidFill>
              </a:rPr>
              <a:t>sebelumnya.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37530"/>
            <a:ext cx="6934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OBJEKTIF AUDIT</a:t>
            </a:r>
            <a:endParaRPr lang="ms-MY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2590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s-MY" sz="3200" b="0" dirty="0" smtClean="0">
                <a:solidFill>
                  <a:srgbClr val="000000"/>
                </a:solidFill>
              </a:rPr>
              <a:t>     18, 19, 22, 23, 24, 25 dan 26 Jun 2015</a:t>
            </a:r>
            <a:endParaRPr lang="ms-MY" sz="4400" b="1" dirty="0">
              <a:solidFill>
                <a:schemeClr val="tx1"/>
              </a:solidFill>
            </a:endParaRPr>
          </a:p>
          <a:p>
            <a:pPr lvl="0"/>
            <a:endParaRPr lang="ms-MY" sz="24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09600"/>
            <a:ext cx="69342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TARIKH AUDIT</a:t>
            </a:r>
            <a:endParaRPr lang="ms-MY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2590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v-SE" sz="2400" dirty="0">
                <a:solidFill>
                  <a:srgbClr val="000000"/>
                </a:solidFill>
              </a:rPr>
              <a:t>Perkhidmatan Pengajian Pendidikan </a:t>
            </a:r>
            <a:r>
              <a:rPr lang="sv-SE" sz="2400" dirty="0" smtClean="0">
                <a:solidFill>
                  <a:srgbClr val="000000"/>
                </a:solidFill>
              </a:rPr>
              <a:t>di </a:t>
            </a:r>
            <a:r>
              <a:rPr lang="sv-SE" sz="2400" dirty="0">
                <a:solidFill>
                  <a:srgbClr val="000000"/>
                </a:solidFill>
              </a:rPr>
              <a:t>Peringkat Tertiari, Pengurusan </a:t>
            </a:r>
            <a:r>
              <a:rPr lang="sv-SE" sz="2400" dirty="0" smtClean="0">
                <a:solidFill>
                  <a:srgbClr val="000000"/>
                </a:solidFill>
              </a:rPr>
              <a:t>dan </a:t>
            </a:r>
            <a:r>
              <a:rPr lang="sv-SE" sz="2400" dirty="0">
                <a:solidFill>
                  <a:srgbClr val="000000"/>
                </a:solidFill>
              </a:rPr>
              <a:t>Pelaksanaan </a:t>
            </a:r>
            <a:r>
              <a:rPr lang="sv-SE" sz="2400" dirty="0" smtClean="0">
                <a:solidFill>
                  <a:srgbClr val="000000"/>
                </a:solidFill>
              </a:rPr>
              <a:t>Penyelidikan, Perhubungan </a:t>
            </a:r>
            <a:r>
              <a:rPr lang="sv-SE" sz="2400" dirty="0">
                <a:solidFill>
                  <a:srgbClr val="000000"/>
                </a:solidFill>
              </a:rPr>
              <a:t>Industri </a:t>
            </a:r>
            <a:r>
              <a:rPr lang="sv-SE" sz="2400" dirty="0" smtClean="0">
                <a:solidFill>
                  <a:srgbClr val="000000"/>
                </a:solidFill>
              </a:rPr>
              <a:t>dan </a:t>
            </a:r>
            <a:r>
              <a:rPr lang="sv-SE" sz="2400" dirty="0">
                <a:solidFill>
                  <a:srgbClr val="000000"/>
                </a:solidFill>
              </a:rPr>
              <a:t>Masyarakat, Pengurusan Pembangunan Pelajar </a:t>
            </a:r>
            <a:r>
              <a:rPr lang="sv-SE" sz="2400" dirty="0" smtClean="0">
                <a:solidFill>
                  <a:srgbClr val="000000"/>
                </a:solidFill>
              </a:rPr>
              <a:t>dan </a:t>
            </a:r>
            <a:r>
              <a:rPr lang="sv-SE" sz="2400" dirty="0">
                <a:solidFill>
                  <a:srgbClr val="000000"/>
                </a:solidFill>
              </a:rPr>
              <a:t>Alumni, </a:t>
            </a:r>
            <a:r>
              <a:rPr lang="sv-SE" sz="2400" dirty="0" smtClean="0">
                <a:solidFill>
                  <a:srgbClr val="000000"/>
                </a:solidFill>
              </a:rPr>
              <a:t>dan Perkhidmatan </a:t>
            </a:r>
            <a:r>
              <a:rPr lang="sv-SE" sz="2400" dirty="0">
                <a:solidFill>
                  <a:srgbClr val="000000"/>
                </a:solidFill>
              </a:rPr>
              <a:t>Korporat</a:t>
            </a:r>
            <a:endParaRPr lang="ms-MY" sz="24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09600"/>
            <a:ext cx="69342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SKOP </a:t>
            </a:r>
            <a:endParaRPr lang="ms-MY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533" y="1981200"/>
            <a:ext cx="8251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ms-MY" sz="2800" b="0" dirty="0" smtClean="0">
                <a:solidFill>
                  <a:srgbClr val="000000"/>
                </a:solidFill>
              </a:rPr>
              <a:t>Hanida Ghazali – Ketua Pasukan (kecuali 22&amp;23)</a:t>
            </a:r>
            <a:endParaRPr lang="ms-MY" sz="280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ms-MY" sz="2800" dirty="0">
                <a:solidFill>
                  <a:srgbClr val="000000"/>
                </a:solidFill>
              </a:rPr>
              <a:t>Asiyah Haron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800" dirty="0">
                <a:solidFill>
                  <a:srgbClr val="000000"/>
                </a:solidFill>
              </a:rPr>
              <a:t>Azhar Abdul Karim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800" dirty="0">
                <a:solidFill>
                  <a:srgbClr val="000000"/>
                </a:solidFill>
              </a:rPr>
              <a:t>Mariam Mohamed Zin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800" dirty="0">
                <a:solidFill>
                  <a:srgbClr val="000000"/>
                </a:solidFill>
              </a:rPr>
              <a:t>Dr Montaj Mustakim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800" dirty="0">
                <a:solidFill>
                  <a:srgbClr val="000000"/>
                </a:solidFill>
              </a:rPr>
              <a:t>Hj Ali Borhan </a:t>
            </a:r>
            <a:r>
              <a:rPr lang="ms-MY" sz="2800" dirty="0" smtClean="0">
                <a:solidFill>
                  <a:srgbClr val="000000"/>
                </a:solidFill>
              </a:rPr>
              <a:t>(kecuali 22 </a:t>
            </a:r>
            <a:r>
              <a:rPr lang="ms-MY" sz="2800" dirty="0">
                <a:solidFill>
                  <a:srgbClr val="000000"/>
                </a:solidFill>
              </a:rPr>
              <a:t>&amp; 23)</a:t>
            </a:r>
          </a:p>
          <a:p>
            <a:pPr marL="457200" lvl="0" indent="-457200">
              <a:buFont typeface="+mj-lt"/>
              <a:buAutoNum type="arabicPeriod"/>
            </a:pPr>
            <a:r>
              <a:rPr lang="ms-MY" sz="2800" b="1" dirty="0" smtClean="0">
                <a:solidFill>
                  <a:srgbClr val="FF0000"/>
                </a:solidFill>
              </a:rPr>
              <a:t>Dr. Norhaida Ujang (8 </a:t>
            </a:r>
            <a:r>
              <a:rPr lang="ms-MY" sz="2800" b="1" dirty="0">
                <a:solidFill>
                  <a:srgbClr val="FF0000"/>
                </a:solidFill>
              </a:rPr>
              <a:t>&amp; 9 </a:t>
            </a:r>
            <a:r>
              <a:rPr lang="ms-MY" sz="2800" b="1" dirty="0" smtClean="0">
                <a:solidFill>
                  <a:srgbClr val="FF0000"/>
                </a:solidFill>
              </a:rPr>
              <a:t>sahaja) - Pindaan</a:t>
            </a:r>
            <a:endParaRPr lang="ms-MY" sz="2800" b="1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ms-MY" sz="2800" dirty="0">
                <a:solidFill>
                  <a:srgbClr val="000000"/>
                </a:solidFill>
              </a:rPr>
              <a:t>Wan Shahima (8 &amp; 9 </a:t>
            </a:r>
            <a:r>
              <a:rPr lang="ms-MY" sz="2800" dirty="0" smtClean="0">
                <a:solidFill>
                  <a:srgbClr val="000000"/>
                </a:solidFill>
              </a:rPr>
              <a:t>sahaja)</a:t>
            </a:r>
            <a:endParaRPr lang="ms-MY" sz="28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09600"/>
            <a:ext cx="69342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PASUKAN AUDIT </a:t>
            </a:r>
            <a:endParaRPr lang="ms-MY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12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60884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s-MY" sz="2800" b="0" dirty="0" smtClean="0">
                <a:solidFill>
                  <a:srgbClr val="000000"/>
                </a:solidFill>
              </a:rPr>
              <a:t>     </a:t>
            </a:r>
            <a:endParaRPr lang="ms-MY" sz="2800" b="0" dirty="0">
              <a:solidFill>
                <a:srgbClr val="000000"/>
              </a:solidFill>
            </a:endParaRPr>
          </a:p>
          <a:p>
            <a:pPr marL="514350" lvl="0" indent="-514350" algn="just">
              <a:buAutoNum type="arabicPeriod"/>
            </a:pP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Semakan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ke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atas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dokumentasi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dan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rekod</a:t>
            </a:r>
            <a:endParaRPr lang="en-MY" sz="2800" b="0" i="1" dirty="0" smtClean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AutoNum type="arabicPeriod"/>
            </a:pPr>
            <a:endParaRPr lang="en-MY" sz="2800" b="0" i="1" dirty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AutoNum type="arabicPeriod"/>
            </a:pP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Pemerhatian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ke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atas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proses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dan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aktiviti</a:t>
            </a:r>
            <a:endParaRPr lang="en-MY" sz="2800" b="0" dirty="0" smtClean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AutoNum type="arabicPeriod"/>
            </a:pPr>
            <a:endParaRPr lang="en-MY" sz="2800" b="0" dirty="0">
              <a:solidFill>
                <a:schemeClr val="tx1"/>
              </a:solidFill>
              <a:ea typeface="Calibri"/>
            </a:endParaRPr>
          </a:p>
          <a:p>
            <a:pPr marL="514350" lvl="0" indent="-514350" algn="just">
              <a:buAutoNum type="arabicPeriod"/>
            </a:pPr>
            <a:r>
              <a:rPr lang="en-MY" sz="2800" b="0" dirty="0" err="1" smtClean="0">
                <a:solidFill>
                  <a:schemeClr val="tx1"/>
                </a:solidFill>
                <a:ea typeface="Calibri"/>
              </a:rPr>
              <a:t>Temubual</a:t>
            </a:r>
            <a:r>
              <a:rPr lang="en-MY" sz="2800" b="0" dirty="0" smtClean="0">
                <a:solidFill>
                  <a:schemeClr val="tx1"/>
                </a:solidFill>
                <a:ea typeface="Calibri"/>
              </a:rPr>
              <a:t> </a:t>
            </a:r>
          </a:p>
          <a:p>
            <a:pPr marL="514350" lvl="0" indent="-514350" algn="just">
              <a:buAutoNum type="arabicPeriod"/>
            </a:pPr>
            <a:endParaRPr lang="en-MY" sz="2800" b="0" dirty="0">
              <a:solidFill>
                <a:schemeClr val="tx1"/>
              </a:solidFill>
              <a:ea typeface="Calibri"/>
            </a:endParaRPr>
          </a:p>
          <a:p>
            <a:pPr lvl="0" algn="just"/>
            <a:endParaRPr lang="ms-MY" sz="2800" b="0" dirty="0">
              <a:solidFill>
                <a:schemeClr val="tx1"/>
              </a:solidFill>
            </a:endParaRPr>
          </a:p>
          <a:p>
            <a:pPr lvl="0"/>
            <a:endParaRPr lang="ms-MY" sz="28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35" y="709494"/>
            <a:ext cx="6934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KAEDAH AUDIT  </a:t>
            </a:r>
            <a:endParaRPr lang="ms-MY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3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441" y="1637859"/>
            <a:ext cx="7543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s-MY" sz="4400" b="0" dirty="0" smtClean="0">
                <a:solidFill>
                  <a:srgbClr val="000000"/>
                </a:solidFill>
              </a:rPr>
              <a:t>     </a:t>
            </a:r>
            <a:r>
              <a:rPr lang="en-MY" sz="4000" b="0" dirty="0" err="1" smtClean="0">
                <a:solidFill>
                  <a:schemeClr val="tx1"/>
                </a:solidFill>
                <a:ea typeface="Calibri"/>
              </a:rPr>
              <a:t>Kebiasaan</a:t>
            </a:r>
            <a:r>
              <a:rPr lang="en-MY" sz="4000" dirty="0" err="1" smtClean="0">
                <a:ea typeface="Calibri"/>
              </a:rPr>
              <a:t>nya</a:t>
            </a:r>
            <a:r>
              <a:rPr lang="en-MY" sz="4000" dirty="0" smtClean="0">
                <a:ea typeface="Calibri"/>
              </a:rPr>
              <a:t> : </a:t>
            </a:r>
            <a:r>
              <a:rPr lang="en-MY" sz="4000" b="0" dirty="0" err="1" smtClean="0">
                <a:solidFill>
                  <a:schemeClr val="tx1"/>
                </a:solidFill>
                <a:ea typeface="Calibri"/>
              </a:rPr>
              <a:t>Semakan</a:t>
            </a:r>
            <a:r>
              <a:rPr lang="en-MY" sz="40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4000" b="0" dirty="0" err="1" smtClean="0">
                <a:solidFill>
                  <a:schemeClr val="tx1"/>
                </a:solidFill>
                <a:ea typeface="Calibri"/>
              </a:rPr>
              <a:t>dibuat</a:t>
            </a:r>
            <a:r>
              <a:rPr lang="en-MY" sz="4000" b="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MY" sz="4000" dirty="0" err="1" smtClean="0">
                <a:ea typeface="Calibri"/>
              </a:rPr>
              <a:t>bagi</a:t>
            </a:r>
            <a:r>
              <a:rPr lang="en-MY" sz="4000" dirty="0" smtClean="0">
                <a:ea typeface="Calibri"/>
              </a:rPr>
              <a:t> </a:t>
            </a:r>
            <a:r>
              <a:rPr lang="en-MY" sz="4000" dirty="0" err="1" smtClean="0">
                <a:ea typeface="Calibri"/>
              </a:rPr>
              <a:t>rekod</a:t>
            </a:r>
            <a:r>
              <a:rPr lang="en-MY" sz="4000" dirty="0" smtClean="0">
                <a:ea typeface="Calibri"/>
              </a:rPr>
              <a:t> </a:t>
            </a:r>
            <a:r>
              <a:rPr lang="en-MY" sz="4000" dirty="0" err="1" smtClean="0">
                <a:ea typeface="Calibri"/>
              </a:rPr>
              <a:t>dan</a:t>
            </a:r>
            <a:r>
              <a:rPr lang="en-MY" sz="4000" dirty="0" smtClean="0">
                <a:ea typeface="Calibri"/>
              </a:rPr>
              <a:t> </a:t>
            </a:r>
            <a:r>
              <a:rPr lang="en-MY" sz="4000" dirty="0" err="1" smtClean="0">
                <a:ea typeface="Calibri"/>
              </a:rPr>
              <a:t>perlaksanaan</a:t>
            </a:r>
            <a:r>
              <a:rPr lang="en-MY" sz="4000" dirty="0" smtClean="0">
                <a:ea typeface="Calibri"/>
              </a:rPr>
              <a:t> </a:t>
            </a:r>
            <a:r>
              <a:rPr lang="en-MY" sz="4000" b="0" dirty="0" err="1" smtClean="0">
                <a:solidFill>
                  <a:schemeClr val="tx1"/>
                </a:solidFill>
                <a:ea typeface="Calibri"/>
              </a:rPr>
              <a:t>bermula</a:t>
            </a:r>
            <a:r>
              <a:rPr lang="en-MY" sz="4000" b="0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dari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30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Ogos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2014 </a:t>
            </a:r>
          </a:p>
          <a:p>
            <a:pPr lvl="0" algn="ctr"/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hingga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terkini</a:t>
            </a:r>
            <a:r>
              <a:rPr lang="en-MY" sz="4000" b="1" dirty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termasuk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status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ketakakuran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dan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peluang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penambahbaikan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tahun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MY" sz="4000" b="1" dirty="0" err="1" smtClean="0">
                <a:solidFill>
                  <a:srgbClr val="FF0000"/>
                </a:solidFill>
                <a:ea typeface="Calibri"/>
              </a:rPr>
              <a:t>lepas</a:t>
            </a:r>
            <a:r>
              <a:rPr lang="en-MY" sz="4000" b="1" dirty="0" smtClean="0">
                <a:solidFill>
                  <a:srgbClr val="FF0000"/>
                </a:solidFill>
                <a:ea typeface="Calibri"/>
              </a:rPr>
              <a:t>.</a:t>
            </a:r>
            <a:endParaRPr lang="en-MY" sz="4000" b="1" dirty="0">
              <a:solidFill>
                <a:srgbClr val="FF0000"/>
              </a:solidFill>
              <a:ea typeface="Calibri"/>
            </a:endParaRPr>
          </a:p>
          <a:p>
            <a:pPr marL="514350" lvl="0" indent="-514350" algn="just">
              <a:buAutoNum type="arabicPeriod"/>
            </a:pPr>
            <a:endParaRPr lang="ms-MY" sz="4400" b="0" dirty="0">
              <a:solidFill>
                <a:schemeClr val="tx1"/>
              </a:solidFill>
            </a:endParaRPr>
          </a:p>
          <a:p>
            <a:pPr lvl="0"/>
            <a:endParaRPr lang="ms-MY" sz="44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37530"/>
            <a:ext cx="7391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s-MY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TEMPOH SEMAKAN</a:t>
            </a:r>
            <a:endParaRPr lang="ms-MY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3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4166</TotalTime>
  <Words>447</Words>
  <Application>Microsoft Office PowerPoint</Application>
  <PresentationFormat>On-screen Show (4:3)</PresentationFormat>
  <Paragraphs>92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MAKLUMAT AUDIT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JADUAL AUDIT</vt:lpstr>
      <vt:lpstr>KEPERLUAN PTJ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Pendaftar</cp:lastModifiedBy>
  <cp:revision>355</cp:revision>
  <cp:lastPrinted>2015-05-18T00:40:34Z</cp:lastPrinted>
  <dcterms:created xsi:type="dcterms:W3CDTF">2014-12-24T09:01:20Z</dcterms:created>
  <dcterms:modified xsi:type="dcterms:W3CDTF">2015-06-16T07:36:33Z</dcterms:modified>
</cp:coreProperties>
</file>